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300" r:id="rId2"/>
    <p:sldId id="269" r:id="rId3"/>
    <p:sldId id="293" r:id="rId4"/>
    <p:sldId id="292" r:id="rId5"/>
    <p:sldId id="277" r:id="rId6"/>
    <p:sldId id="287" r:id="rId7"/>
    <p:sldId id="288" r:id="rId8"/>
    <p:sldId id="289" r:id="rId9"/>
    <p:sldId id="290" r:id="rId10"/>
    <p:sldId id="294" r:id="rId11"/>
    <p:sldId id="295" r:id="rId12"/>
    <p:sldId id="296" r:id="rId13"/>
    <p:sldId id="297" r:id="rId14"/>
    <p:sldId id="298" r:id="rId15"/>
    <p:sldId id="299" r:id="rId1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p:scale>
          <a:sx n="50" d="100"/>
          <a:sy n="50" d="100"/>
        </p:scale>
        <p:origin x="-1086" y="-55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NZ"/>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7F417FA4-B1A2-4F0C-9F04-51C052463FA4}" type="datetimeFigureOut">
              <a:rPr lang="en-US"/>
              <a:pPr>
                <a:defRPr/>
              </a:pPr>
              <a:t>5/3/2011</a:t>
            </a:fld>
            <a:endParaRPr lang="en-NZ"/>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NZ"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NZ"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NZ"/>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F9B41A1A-53F8-4FC7-8983-79B6CA3CD534}" type="slidenum">
              <a:rPr lang="en-NZ"/>
              <a:pPr>
                <a:defRPr/>
              </a:pPr>
              <a:t>‹#›</a:t>
            </a:fld>
            <a:endParaRPr lang="en-NZ"/>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41F5B8D1-C9A7-430E-9A3E-604321B0AB01}" type="datetimeFigureOut">
              <a:rPr lang="en-US"/>
              <a:pPr>
                <a:defRPr/>
              </a:pPr>
              <a:t>5/3/2011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3E5C326-22CA-427A-8729-5C0D0FD90E50}"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98A9AE87-B749-436B-8385-D89A32184D5B}" type="datetimeFigureOut">
              <a:rPr lang="en-US"/>
              <a:pPr>
                <a:defRPr/>
              </a:pPr>
              <a:t>5/3/2011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804B356-7C92-4341-A01F-8F5A04826463}"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896B6145-3982-432B-8E81-85E611AE168B}" type="datetimeFigureOut">
              <a:rPr lang="en-US"/>
              <a:pPr>
                <a:defRPr/>
              </a:pPr>
              <a:t>5/3/2011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F8A2368-199E-44F0-A1C0-5E9AD25F78F3}"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D96E79A1-3263-4886-BD7B-CD628B1A4A75}" type="datetimeFigureOut">
              <a:rPr lang="en-US"/>
              <a:pPr>
                <a:defRPr/>
              </a:pPr>
              <a:t>5/3/2011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747AD0C-FED0-4501-80EB-FB0870C83016}"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F7742AD7-9AC4-4E49-9B32-534F0ED5DA62}" type="datetimeFigureOut">
              <a:rPr lang="en-US"/>
              <a:pPr>
                <a:defRPr/>
              </a:pPr>
              <a:t>5/3/2011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683F3EE-0FA5-49BA-8C88-AD867059EF33}"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B356B95F-916E-4406-B3AF-A66F63638394}" type="datetimeFigureOut">
              <a:rPr lang="en-US"/>
              <a:pPr>
                <a:defRPr/>
              </a:pPr>
              <a:t>5/3/2011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96954D7A-DA1D-4310-B04B-BAECCC1C2F95}"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40184E6A-4EAF-4959-8115-79276070FC50}" type="datetimeFigureOut">
              <a:rPr lang="en-US"/>
              <a:pPr>
                <a:defRPr/>
              </a:pPr>
              <a:t>5/3/2011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FC3B950F-BB90-4E4F-B75C-8A10A2B75676}"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85EE7DAC-2146-4E9F-BC75-0AE918588649}" type="datetimeFigureOut">
              <a:rPr lang="en-US"/>
              <a:pPr>
                <a:defRPr/>
              </a:pPr>
              <a:t>5/3/2011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9CED5830-D117-4D81-9C77-99AC43D0B17A}"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7442899F-CC96-4DCE-979F-4B5D56B42A01}" type="datetimeFigureOut">
              <a:rPr lang="en-US"/>
              <a:pPr>
                <a:defRPr/>
              </a:pPr>
              <a:t>5/3/2011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66684E66-8D8B-4643-B71E-186D24A41002}"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FD0532A5-47B5-45F7-97CA-A3F5157CBFBA}" type="datetimeFigureOut">
              <a:rPr lang="en-US"/>
              <a:pPr>
                <a:defRPr/>
              </a:pPr>
              <a:t>5/3/2011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04E9FE8-F95B-4BA9-BF60-00F433954634}"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D144E2A1-1965-4F39-9511-A3B6CB5E7A83}" type="datetimeFigureOut">
              <a:rPr lang="en-US"/>
              <a:pPr>
                <a:defRPr/>
              </a:pPr>
              <a:t>5/3/2011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89F410B-3F4F-4CA6-84AF-704E5ACC6004}"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7C6A1B76-390D-4FA6-B073-CEB61D621302}" type="datetimeFigureOut">
              <a:rPr lang="en-US"/>
              <a:pPr>
                <a:defRPr/>
              </a:pPr>
              <a:t>5/3/2011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0C5B984A-C763-4D7D-9816-D48A1BF8EDA2}"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hyperlink" Target="../../Local%20Settings/Temporary%20Internet%20Files/Content.IE5/YDZSMA33/Content/MEDIA/V37161.MOV" TargetMode="External"/><Relationship Id="rId2" Type="http://schemas.openxmlformats.org/officeDocument/2006/relationships/hyperlink" Target="../../Local%20Settings/Temporary%20Internet%20Files/Content.IE5/YDZSMA33/Content/MEDIA/V37163A.MOV"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Local%20Settings/Temporary%20Internet%20Files/Content.IE5/YDZSMA33/Content/MEDIA/V16202.MOV" TargetMode="Externa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p:txBody>
          <a:bodyPr/>
          <a:lstStyle/>
          <a:p>
            <a:endParaRPr lang="en-NZ" smtClean="0"/>
          </a:p>
        </p:txBody>
      </p:sp>
      <p:sp>
        <p:nvSpPr>
          <p:cNvPr id="14338" name="Content Placeholder 2"/>
          <p:cNvSpPr>
            <a:spLocks noGrp="1"/>
          </p:cNvSpPr>
          <p:nvPr>
            <p:ph idx="1"/>
          </p:nvPr>
        </p:nvSpPr>
        <p:spPr>
          <a:xfrm>
            <a:off x="457200" y="1600200"/>
            <a:ext cx="8229600" cy="914400"/>
          </a:xfrm>
        </p:spPr>
        <p:txBody>
          <a:bodyPr/>
          <a:lstStyle/>
          <a:p>
            <a:endParaRPr lang="en-NZ" smtClean="0"/>
          </a:p>
        </p:txBody>
      </p:sp>
      <p:pic>
        <p:nvPicPr>
          <p:cNvPr id="14339" name="Picture 2"/>
          <p:cNvPicPr>
            <a:picLocks noChangeAspect="1" noChangeArrowheads="1"/>
          </p:cNvPicPr>
          <p:nvPr/>
        </p:nvPicPr>
        <p:blipFill>
          <a:blip r:embed="rId2"/>
          <a:srcRect/>
          <a:stretch>
            <a:fillRect/>
          </a:stretch>
        </p:blipFill>
        <p:spPr bwMode="auto">
          <a:xfrm>
            <a:off x="990600" y="381000"/>
            <a:ext cx="7391400" cy="6630988"/>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p:cNvSpPr>
            <a:spLocks noGrp="1"/>
          </p:cNvSpPr>
          <p:nvPr>
            <p:ph type="title"/>
          </p:nvPr>
        </p:nvSpPr>
        <p:spPr/>
        <p:txBody>
          <a:bodyPr/>
          <a:lstStyle/>
          <a:p>
            <a:r>
              <a:rPr lang="en-NZ" smtClean="0"/>
              <a:t>Groynes</a:t>
            </a:r>
          </a:p>
        </p:txBody>
      </p:sp>
      <p:sp>
        <p:nvSpPr>
          <p:cNvPr id="23554" name="Content Placeholder 2"/>
          <p:cNvSpPr>
            <a:spLocks noGrp="1"/>
          </p:cNvSpPr>
          <p:nvPr>
            <p:ph idx="1"/>
          </p:nvPr>
        </p:nvSpPr>
        <p:spPr/>
        <p:txBody>
          <a:bodyPr/>
          <a:lstStyle/>
          <a:p>
            <a:r>
              <a:rPr lang="en-US" smtClean="0"/>
              <a:t>Groynes are short walls built out from the shore to control the material moving along the shore.  </a:t>
            </a:r>
            <a:endParaRPr lang="en-NZ" smtClean="0"/>
          </a:p>
          <a:p>
            <a:r>
              <a:rPr lang="en-US" smtClean="0"/>
              <a:t>If the groyne stops the sand from moving by longshore drift, the down drift side will no longer receive the material.</a:t>
            </a:r>
          </a:p>
          <a:p>
            <a:r>
              <a:rPr lang="en-NZ" smtClean="0">
                <a:hlinkClick r:id="rId2" action="ppaction://hlinkfile"/>
              </a:rPr>
              <a:t>Content\MEDIA\V37163A.MOV</a:t>
            </a:r>
            <a:endParaRPr lang="en-NZ" smtClean="0"/>
          </a:p>
          <a:p>
            <a:r>
              <a:rPr lang="en-NZ" smtClean="0">
                <a:hlinkClick r:id="rId3" action="ppaction://hlinkfile"/>
              </a:rPr>
              <a:t>Content\MEDIA\V37161.MOV</a:t>
            </a:r>
            <a:endParaRPr lang="en-NZ" smtClean="0"/>
          </a:p>
          <a:p>
            <a:endParaRPr lang="en-NZ" smtClean="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p:txBody>
          <a:bodyPr/>
          <a:lstStyle/>
          <a:p>
            <a:r>
              <a:rPr lang="en-NZ" smtClean="0"/>
              <a:t>Steps at Kaikoura</a:t>
            </a:r>
          </a:p>
        </p:txBody>
      </p:sp>
      <p:sp>
        <p:nvSpPr>
          <p:cNvPr id="3" name="Content Placeholder 2"/>
          <p:cNvSpPr>
            <a:spLocks noGrp="1"/>
          </p:cNvSpPr>
          <p:nvPr>
            <p:ph idx="1"/>
          </p:nvPr>
        </p:nvSpPr>
        <p:spPr>
          <a:xfrm>
            <a:off x="457200" y="1600200"/>
            <a:ext cx="8229600" cy="1524000"/>
          </a:xfrm>
        </p:spPr>
        <p:txBody>
          <a:bodyPr rtlCol="0">
            <a:normAutofit lnSpcReduction="10000"/>
          </a:bodyPr>
          <a:lstStyle/>
          <a:p>
            <a:pPr fontAlgn="auto">
              <a:spcAft>
                <a:spcPts val="0"/>
              </a:spcAft>
              <a:buFont typeface="Arial" pitchFamily="34" charset="0"/>
              <a:buChar char="•"/>
              <a:defRPr/>
            </a:pPr>
            <a:r>
              <a:rPr lang="en-NZ" dirty="0" smtClean="0"/>
              <a:t>The sea wall at Kaikoura has a set of protruding steps that act unintendedly as a groyne increasing rates of erosion </a:t>
            </a:r>
            <a:endParaRPr lang="en-NZ" dirty="0"/>
          </a:p>
        </p:txBody>
      </p:sp>
      <p:pic>
        <p:nvPicPr>
          <p:cNvPr id="24579" name="Picture 3"/>
          <p:cNvPicPr>
            <a:picLocks noChangeAspect="1" noChangeArrowheads="1"/>
          </p:cNvPicPr>
          <p:nvPr/>
        </p:nvPicPr>
        <p:blipFill>
          <a:blip r:embed="rId2"/>
          <a:srcRect/>
          <a:stretch>
            <a:fillRect/>
          </a:stretch>
        </p:blipFill>
        <p:spPr bwMode="auto">
          <a:xfrm>
            <a:off x="1752600" y="3084513"/>
            <a:ext cx="4953000" cy="3298825"/>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p:txBody>
          <a:bodyPr/>
          <a:lstStyle/>
          <a:p>
            <a:r>
              <a:rPr lang="en-NZ" smtClean="0"/>
              <a:t>Revetment Walls</a:t>
            </a:r>
          </a:p>
        </p:txBody>
      </p:sp>
      <p:sp>
        <p:nvSpPr>
          <p:cNvPr id="25602" name="Content Placeholder 2"/>
          <p:cNvSpPr>
            <a:spLocks noGrp="1"/>
          </p:cNvSpPr>
          <p:nvPr>
            <p:ph idx="1"/>
          </p:nvPr>
        </p:nvSpPr>
        <p:spPr>
          <a:xfrm>
            <a:off x="457200" y="1600200"/>
            <a:ext cx="8229600" cy="2590800"/>
          </a:xfrm>
        </p:spPr>
        <p:txBody>
          <a:bodyPr/>
          <a:lstStyle/>
          <a:p>
            <a:r>
              <a:rPr lang="en-NZ" smtClean="0"/>
              <a:t>Rock revetment structures produce less end effects than vertical seawalls as they dissipate more energy due to the greater roughness of their surface. This also results in less overtopping by run-up</a:t>
            </a:r>
          </a:p>
        </p:txBody>
      </p:sp>
      <p:pic>
        <p:nvPicPr>
          <p:cNvPr id="25603" name="Picture 2" descr="C:\Documents and Settings\ALangley\desktop\Photos\PICT0112.JPG"/>
          <p:cNvPicPr>
            <a:picLocks noChangeAspect="1" noChangeArrowheads="1"/>
          </p:cNvPicPr>
          <p:nvPr/>
        </p:nvPicPr>
        <p:blipFill>
          <a:blip r:embed="rId2"/>
          <a:srcRect l="3333" t="20000"/>
          <a:stretch>
            <a:fillRect/>
          </a:stretch>
        </p:blipFill>
        <p:spPr bwMode="auto">
          <a:xfrm>
            <a:off x="2590800" y="4114800"/>
            <a:ext cx="4419600" cy="2438400"/>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a:spLocks noGrp="1"/>
          </p:cNvSpPr>
          <p:nvPr>
            <p:ph type="title"/>
          </p:nvPr>
        </p:nvSpPr>
        <p:spPr/>
        <p:txBody>
          <a:bodyPr/>
          <a:lstStyle/>
          <a:p>
            <a:endParaRPr lang="en-NZ" smtClean="0"/>
          </a:p>
        </p:txBody>
      </p:sp>
      <p:sp>
        <p:nvSpPr>
          <p:cNvPr id="26626" name="Content Placeholder 2"/>
          <p:cNvSpPr>
            <a:spLocks noGrp="1"/>
          </p:cNvSpPr>
          <p:nvPr>
            <p:ph idx="1"/>
          </p:nvPr>
        </p:nvSpPr>
        <p:spPr>
          <a:xfrm>
            <a:off x="457200" y="1600200"/>
            <a:ext cx="8229600" cy="685800"/>
          </a:xfrm>
        </p:spPr>
        <p:txBody>
          <a:bodyPr/>
          <a:lstStyle/>
          <a:p>
            <a:endParaRPr lang="en-NZ" smtClean="0"/>
          </a:p>
        </p:txBody>
      </p:sp>
      <p:pic>
        <p:nvPicPr>
          <p:cNvPr id="26627" name="Picture 2"/>
          <p:cNvPicPr>
            <a:picLocks noChangeAspect="1" noChangeArrowheads="1"/>
          </p:cNvPicPr>
          <p:nvPr/>
        </p:nvPicPr>
        <p:blipFill>
          <a:blip r:embed="rId2"/>
          <a:srcRect/>
          <a:stretch>
            <a:fillRect/>
          </a:stretch>
        </p:blipFill>
        <p:spPr bwMode="auto">
          <a:xfrm>
            <a:off x="457200" y="914400"/>
            <a:ext cx="8382000" cy="4779963"/>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1"/>
          <p:cNvSpPr>
            <a:spLocks noGrp="1"/>
          </p:cNvSpPr>
          <p:nvPr>
            <p:ph type="title"/>
          </p:nvPr>
        </p:nvSpPr>
        <p:spPr/>
        <p:txBody>
          <a:bodyPr/>
          <a:lstStyle/>
          <a:p>
            <a:endParaRPr lang="en-NZ" smtClean="0"/>
          </a:p>
        </p:txBody>
      </p:sp>
      <p:sp>
        <p:nvSpPr>
          <p:cNvPr id="27650" name="Content Placeholder 2"/>
          <p:cNvSpPr>
            <a:spLocks noGrp="1"/>
          </p:cNvSpPr>
          <p:nvPr>
            <p:ph idx="1"/>
          </p:nvPr>
        </p:nvSpPr>
        <p:spPr/>
        <p:txBody>
          <a:bodyPr/>
          <a:lstStyle/>
          <a:p>
            <a:endParaRPr lang="en-NZ" smtClean="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itle 1"/>
          <p:cNvSpPr>
            <a:spLocks noGrp="1"/>
          </p:cNvSpPr>
          <p:nvPr>
            <p:ph type="title"/>
          </p:nvPr>
        </p:nvSpPr>
        <p:spPr/>
        <p:txBody>
          <a:bodyPr/>
          <a:lstStyle/>
          <a:p>
            <a:endParaRPr lang="en-NZ" smtClean="0"/>
          </a:p>
        </p:txBody>
      </p:sp>
      <p:sp>
        <p:nvSpPr>
          <p:cNvPr id="28674" name="Content Placeholder 2"/>
          <p:cNvSpPr>
            <a:spLocks noGrp="1"/>
          </p:cNvSpPr>
          <p:nvPr>
            <p:ph idx="1"/>
          </p:nvPr>
        </p:nvSpPr>
        <p:spPr/>
        <p:txBody>
          <a:bodyPr/>
          <a:lstStyle/>
          <a:p>
            <a:endParaRPr lang="en-NZ"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401762"/>
          </a:xfrm>
        </p:spPr>
        <p:txBody>
          <a:bodyPr rtlCol="0">
            <a:normAutofit fontScale="90000"/>
          </a:bodyPr>
          <a:lstStyle/>
          <a:p>
            <a:pPr fontAlgn="auto">
              <a:spcAft>
                <a:spcPts val="0"/>
              </a:spcAft>
              <a:defRPr/>
            </a:pPr>
            <a:r>
              <a:rPr lang="en-NZ" dirty="0" smtClean="0"/>
              <a:t>The Kaikoura Coastline from the </a:t>
            </a:r>
            <a:r>
              <a:rPr lang="en-NZ" dirty="0" err="1" smtClean="0"/>
              <a:t>Hapuka</a:t>
            </a:r>
            <a:r>
              <a:rPr lang="en-NZ" dirty="0" smtClean="0"/>
              <a:t> to the </a:t>
            </a:r>
            <a:r>
              <a:rPr lang="en-NZ" dirty="0" err="1" smtClean="0"/>
              <a:t>Kahutara</a:t>
            </a:r>
            <a:r>
              <a:rPr lang="en-NZ" dirty="0" smtClean="0"/>
              <a:t> </a:t>
            </a:r>
            <a:endParaRPr lang="en-NZ" dirty="0"/>
          </a:p>
        </p:txBody>
      </p:sp>
      <p:sp>
        <p:nvSpPr>
          <p:cNvPr id="15362" name="Content Placeholder 2"/>
          <p:cNvSpPr>
            <a:spLocks noGrp="1"/>
          </p:cNvSpPr>
          <p:nvPr>
            <p:ph idx="1"/>
          </p:nvPr>
        </p:nvSpPr>
        <p:spPr>
          <a:xfrm>
            <a:off x="304800" y="1752600"/>
            <a:ext cx="8229600" cy="990600"/>
          </a:xfrm>
        </p:spPr>
        <p:txBody>
          <a:bodyPr/>
          <a:lstStyle/>
          <a:p>
            <a:pPr lvl="1"/>
            <a:r>
              <a:rPr lang="en-NZ" smtClean="0"/>
              <a:t>human actions that modify natural processes, and the outcomes.</a:t>
            </a:r>
          </a:p>
          <a:p>
            <a:endParaRPr lang="en-NZ" smtClean="0"/>
          </a:p>
        </p:txBody>
      </p:sp>
      <p:pic>
        <p:nvPicPr>
          <p:cNvPr id="15363" name="Picture 2" descr="C:\Documents and Settings\ALangley\desktop\Photos\PICT0112.JPG"/>
          <p:cNvPicPr>
            <a:picLocks noChangeAspect="1" noChangeArrowheads="1"/>
          </p:cNvPicPr>
          <p:nvPr/>
        </p:nvPicPr>
        <p:blipFill>
          <a:blip r:embed="rId2"/>
          <a:srcRect/>
          <a:stretch>
            <a:fillRect/>
          </a:stretch>
        </p:blipFill>
        <p:spPr bwMode="auto">
          <a:xfrm>
            <a:off x="2057400" y="2743200"/>
            <a:ext cx="5715000" cy="3810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rtlCol="0">
            <a:normAutofit fontScale="90000"/>
          </a:bodyPr>
          <a:lstStyle/>
          <a:p>
            <a:pPr fontAlgn="auto">
              <a:spcAft>
                <a:spcPts val="0"/>
              </a:spcAft>
              <a:defRPr/>
            </a:pPr>
            <a:r>
              <a:rPr lang="en-NZ" dirty="0" smtClean="0"/>
              <a:t>Focus</a:t>
            </a:r>
            <a:endParaRPr lang="en-NZ" dirty="0"/>
          </a:p>
        </p:txBody>
      </p:sp>
      <p:sp>
        <p:nvSpPr>
          <p:cNvPr id="16386" name="Content Placeholder 3"/>
          <p:cNvSpPr>
            <a:spLocks noGrp="1"/>
          </p:cNvSpPr>
          <p:nvPr>
            <p:ph idx="1"/>
          </p:nvPr>
        </p:nvSpPr>
        <p:spPr/>
        <p:txBody>
          <a:bodyPr/>
          <a:lstStyle/>
          <a:p>
            <a:pPr>
              <a:buFont typeface="Arial" charset="0"/>
              <a:buNone/>
            </a:pPr>
            <a:r>
              <a:rPr lang="en-NZ" smtClean="0"/>
              <a:t>The focus of this section is on ‘how people modify a process’ that operates within your selected geographic environment NOT how people modify the environment.</a:t>
            </a:r>
          </a:p>
          <a:p>
            <a:pPr>
              <a:buFont typeface="Arial" charset="0"/>
              <a:buNone/>
            </a:pPr>
            <a:endParaRPr lang="en-NZ" smtClean="0"/>
          </a:p>
          <a:p>
            <a:pPr>
              <a:buFont typeface="Arial" charset="0"/>
              <a:buNone/>
            </a:pPr>
            <a:r>
              <a:rPr lang="en-NZ" smtClean="0"/>
              <a:t>Remember that a process maintains and/or modifies the environment so a change in the process will change the environment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1"/>
          <p:cNvSpPr>
            <a:spLocks noGrp="1"/>
          </p:cNvSpPr>
          <p:nvPr>
            <p:ph type="title"/>
          </p:nvPr>
        </p:nvSpPr>
        <p:spPr/>
        <p:txBody>
          <a:bodyPr/>
          <a:lstStyle/>
          <a:p>
            <a:r>
              <a:rPr lang="en-NZ" smtClean="0"/>
              <a:t>Modification of Wave Action</a:t>
            </a:r>
          </a:p>
        </p:txBody>
      </p:sp>
      <p:sp>
        <p:nvSpPr>
          <p:cNvPr id="17410" name="Content Placeholder 2"/>
          <p:cNvSpPr>
            <a:spLocks noGrp="1"/>
          </p:cNvSpPr>
          <p:nvPr>
            <p:ph idx="1"/>
          </p:nvPr>
        </p:nvSpPr>
        <p:spPr/>
        <p:txBody>
          <a:bodyPr/>
          <a:lstStyle/>
          <a:p>
            <a:pPr>
              <a:buFont typeface="Arial" charset="0"/>
              <a:buNone/>
            </a:pPr>
            <a:r>
              <a:rPr lang="en-US" sz="4400" b="1" i="1" smtClean="0"/>
              <a:t>Wave Reflection</a:t>
            </a:r>
          </a:p>
          <a:p>
            <a:pPr>
              <a:buFont typeface="Arial" charset="0"/>
              <a:buNone/>
            </a:pPr>
            <a:r>
              <a:rPr lang="en-US" sz="4400" b="1" i="1" smtClean="0"/>
              <a:t>Sea Walls &amp; End Effects</a:t>
            </a:r>
          </a:p>
          <a:p>
            <a:pPr>
              <a:buFont typeface="Arial" charset="0"/>
              <a:buNone/>
            </a:pPr>
            <a:r>
              <a:rPr lang="en-US" sz="4400" b="1" i="1" smtClean="0"/>
              <a:t>Groynes </a:t>
            </a:r>
          </a:p>
          <a:p>
            <a:pPr>
              <a:buFont typeface="Arial" charset="0"/>
              <a:buNone/>
            </a:pPr>
            <a:r>
              <a:rPr lang="en-US" sz="4400" b="1" i="1" smtClean="0"/>
              <a:t>Revetment walls (rip-rap)</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ctrTitle"/>
          </p:nvPr>
        </p:nvSpPr>
        <p:spPr>
          <a:xfrm>
            <a:off x="609600" y="304800"/>
            <a:ext cx="7772400" cy="1470025"/>
          </a:xfrm>
        </p:spPr>
        <p:txBody>
          <a:bodyPr/>
          <a:lstStyle/>
          <a:p>
            <a:r>
              <a:rPr lang="en-NZ" b="1" i="1" u="sng" smtClean="0"/>
              <a:t>Wave Reflection</a:t>
            </a:r>
            <a:endParaRPr lang="en-NZ" smtClean="0"/>
          </a:p>
        </p:txBody>
      </p:sp>
      <p:sp>
        <p:nvSpPr>
          <p:cNvPr id="3" name="Subtitle 2"/>
          <p:cNvSpPr>
            <a:spLocks noGrp="1"/>
          </p:cNvSpPr>
          <p:nvPr>
            <p:ph type="subTitle" idx="1"/>
          </p:nvPr>
        </p:nvSpPr>
        <p:spPr>
          <a:xfrm>
            <a:off x="762000" y="1524000"/>
            <a:ext cx="7696200" cy="4724400"/>
          </a:xfrm>
        </p:spPr>
        <p:txBody>
          <a:bodyPr rtlCol="0">
            <a:normAutofit/>
          </a:bodyPr>
          <a:lstStyle/>
          <a:p>
            <a:pPr algn="l" fontAlgn="auto">
              <a:spcAft>
                <a:spcPts val="0"/>
              </a:spcAft>
              <a:buFont typeface="Arial" pitchFamily="34" charset="0"/>
              <a:buNone/>
              <a:defRPr/>
            </a:pPr>
            <a:r>
              <a:rPr lang="en-NZ" sz="3300" dirty="0" smtClean="0">
                <a:solidFill>
                  <a:schemeClr val="tx1"/>
                </a:solidFill>
              </a:rPr>
              <a:t>When waves hit an object and the energy can not be absorbed or dissipated then it is reflected. This reflection causes increased turbulence as it mixes with the next incoming wave resulting in increased rates of erosion.</a:t>
            </a:r>
          </a:p>
          <a:p>
            <a:pPr algn="l" fontAlgn="auto">
              <a:spcAft>
                <a:spcPts val="0"/>
              </a:spcAft>
              <a:buFont typeface="Arial" pitchFamily="34" charset="0"/>
              <a:buNone/>
              <a:defRPr/>
            </a:pPr>
            <a:r>
              <a:rPr lang="en-NZ" sz="3300" dirty="0" smtClean="0">
                <a:solidFill>
                  <a:schemeClr val="tx1"/>
                </a:solidFill>
                <a:hlinkClick r:id="rId2" action="ppaction://hlinkfile"/>
              </a:rPr>
              <a:t>Content\MEDIA\V16202.MOV</a:t>
            </a:r>
            <a:endParaRPr lang="en-NZ" sz="3300" dirty="0" smtClean="0">
              <a:solidFill>
                <a:schemeClr val="tx1"/>
              </a:solidFill>
            </a:endParaRPr>
          </a:p>
          <a:p>
            <a:pPr fontAlgn="auto">
              <a:spcAft>
                <a:spcPts val="0"/>
              </a:spcAft>
              <a:buFont typeface="Arial" pitchFamily="34" charset="0"/>
              <a:buNone/>
              <a:defRPr/>
            </a:pPr>
            <a:endParaRPr lang="en-NZ"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ctrTitle"/>
          </p:nvPr>
        </p:nvSpPr>
        <p:spPr>
          <a:xfrm>
            <a:off x="609600" y="304800"/>
            <a:ext cx="7772400" cy="762000"/>
          </a:xfrm>
        </p:spPr>
        <p:txBody>
          <a:bodyPr/>
          <a:lstStyle/>
          <a:p>
            <a:r>
              <a:rPr lang="en-NZ" smtClean="0"/>
              <a:t>Scouring</a:t>
            </a:r>
          </a:p>
        </p:txBody>
      </p:sp>
      <p:sp>
        <p:nvSpPr>
          <p:cNvPr id="3" name="Subtitle 2"/>
          <p:cNvSpPr>
            <a:spLocks noGrp="1"/>
          </p:cNvSpPr>
          <p:nvPr>
            <p:ph type="subTitle" idx="1"/>
          </p:nvPr>
        </p:nvSpPr>
        <p:spPr>
          <a:xfrm>
            <a:off x="609600" y="914400"/>
            <a:ext cx="8077200" cy="2133600"/>
          </a:xfrm>
        </p:spPr>
        <p:txBody>
          <a:bodyPr rtlCol="0">
            <a:normAutofit/>
          </a:bodyPr>
          <a:lstStyle/>
          <a:p>
            <a:pPr algn="l" fontAlgn="auto">
              <a:spcAft>
                <a:spcPts val="0"/>
              </a:spcAft>
              <a:buFont typeface="Arial" pitchFamily="34" charset="0"/>
              <a:buNone/>
              <a:defRPr/>
            </a:pPr>
            <a:r>
              <a:rPr lang="en-NZ" dirty="0" smtClean="0">
                <a:solidFill>
                  <a:schemeClr val="tx1"/>
                </a:solidFill>
              </a:rPr>
              <a:t>Increased erosion occurs at the base of sea walls, the wave undermines the structure and erodes at the base. This leads to slumping and collapsing behind the sea wall</a:t>
            </a:r>
          </a:p>
          <a:p>
            <a:pPr fontAlgn="auto">
              <a:spcAft>
                <a:spcPts val="0"/>
              </a:spcAft>
              <a:buFont typeface="Arial" pitchFamily="34" charset="0"/>
              <a:buNone/>
              <a:defRPr/>
            </a:pPr>
            <a:endParaRPr lang="en-NZ" dirty="0"/>
          </a:p>
        </p:txBody>
      </p:sp>
      <p:pic>
        <p:nvPicPr>
          <p:cNvPr id="19459" name="Picture 2"/>
          <p:cNvPicPr>
            <a:picLocks noChangeAspect="1" noChangeArrowheads="1"/>
          </p:cNvPicPr>
          <p:nvPr/>
        </p:nvPicPr>
        <p:blipFill>
          <a:blip r:embed="rId2"/>
          <a:srcRect/>
          <a:stretch>
            <a:fillRect/>
          </a:stretch>
        </p:blipFill>
        <p:spPr bwMode="auto">
          <a:xfrm>
            <a:off x="1219200" y="3089275"/>
            <a:ext cx="5638800" cy="36877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228600"/>
            <a:ext cx="7772400" cy="533400"/>
          </a:xfrm>
        </p:spPr>
        <p:txBody>
          <a:bodyPr rtlCol="0">
            <a:normAutofit fontScale="90000"/>
          </a:bodyPr>
          <a:lstStyle/>
          <a:p>
            <a:pPr fontAlgn="auto">
              <a:spcAft>
                <a:spcPts val="0"/>
              </a:spcAft>
              <a:defRPr/>
            </a:pPr>
            <a:endParaRPr lang="en-NZ" dirty="0"/>
          </a:p>
        </p:txBody>
      </p:sp>
      <p:sp>
        <p:nvSpPr>
          <p:cNvPr id="3" name="Subtitle 2"/>
          <p:cNvSpPr>
            <a:spLocks noGrp="1"/>
          </p:cNvSpPr>
          <p:nvPr>
            <p:ph type="subTitle" idx="1"/>
          </p:nvPr>
        </p:nvSpPr>
        <p:spPr>
          <a:xfrm>
            <a:off x="609600" y="1295400"/>
            <a:ext cx="8001000" cy="5029200"/>
          </a:xfrm>
        </p:spPr>
        <p:txBody>
          <a:bodyPr rtlCol="0">
            <a:normAutofit/>
          </a:bodyPr>
          <a:lstStyle/>
          <a:p>
            <a:pPr fontAlgn="auto">
              <a:spcAft>
                <a:spcPts val="0"/>
              </a:spcAft>
              <a:buFont typeface="Arial" pitchFamily="34" charset="0"/>
              <a:buNone/>
              <a:defRPr/>
            </a:pPr>
            <a:endParaRPr lang="en-NZ" dirty="0"/>
          </a:p>
        </p:txBody>
      </p:sp>
      <p:pic>
        <p:nvPicPr>
          <p:cNvPr id="20483" name="Picture 2"/>
          <p:cNvPicPr>
            <a:picLocks noChangeAspect="1" noChangeArrowheads="1"/>
          </p:cNvPicPr>
          <p:nvPr/>
        </p:nvPicPr>
        <p:blipFill>
          <a:blip r:embed="rId2"/>
          <a:srcRect/>
          <a:stretch>
            <a:fillRect/>
          </a:stretch>
        </p:blipFill>
        <p:spPr bwMode="auto">
          <a:xfrm>
            <a:off x="1371600" y="1295400"/>
            <a:ext cx="6243638" cy="41465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p:cNvSpPr>
            <a:spLocks noGrp="1"/>
          </p:cNvSpPr>
          <p:nvPr>
            <p:ph type="ctrTitle"/>
          </p:nvPr>
        </p:nvSpPr>
        <p:spPr>
          <a:xfrm>
            <a:off x="609600" y="304800"/>
            <a:ext cx="7772400" cy="1470025"/>
          </a:xfrm>
        </p:spPr>
        <p:txBody>
          <a:bodyPr/>
          <a:lstStyle/>
          <a:p>
            <a:r>
              <a:rPr lang="en-NZ" smtClean="0"/>
              <a:t>End Effects of structures</a:t>
            </a:r>
          </a:p>
        </p:txBody>
      </p:sp>
      <p:sp>
        <p:nvSpPr>
          <p:cNvPr id="21506" name="Subtitle 2"/>
          <p:cNvSpPr>
            <a:spLocks noGrp="1"/>
          </p:cNvSpPr>
          <p:nvPr>
            <p:ph type="subTitle" idx="1"/>
          </p:nvPr>
        </p:nvSpPr>
        <p:spPr>
          <a:xfrm>
            <a:off x="609600" y="1295400"/>
            <a:ext cx="8001000" cy="3657600"/>
          </a:xfrm>
        </p:spPr>
        <p:txBody>
          <a:bodyPr/>
          <a:lstStyle/>
          <a:p>
            <a:pPr algn="l"/>
            <a:r>
              <a:rPr lang="en-NZ" sz="2800" smtClean="0">
                <a:solidFill>
                  <a:schemeClr val="tx1"/>
                </a:solidFill>
              </a:rPr>
              <a:t>End effect is the term given to the erosion which can occur at the ends of sea walls due to longshore reflection of wave energy off the structure and loss of natural supply of material to nourish the beach.</a:t>
            </a:r>
          </a:p>
          <a:p>
            <a:pPr algn="l"/>
            <a:r>
              <a:rPr lang="en-NZ" sz="2800" smtClean="0">
                <a:solidFill>
                  <a:schemeClr val="tx1"/>
                </a:solidFill>
              </a:rPr>
              <a:t>As a general rule of thumb the end effects can extend up to 70% of the length of the structure i.e. a 45m structure has potential end effects of 30m either end of the structure</a:t>
            </a:r>
          </a:p>
          <a:p>
            <a:pPr algn="l"/>
            <a:endParaRPr lang="en-NZ" smtClean="0">
              <a:solidFill>
                <a:schemeClr val="tx1"/>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ctrTitle"/>
          </p:nvPr>
        </p:nvSpPr>
        <p:spPr>
          <a:xfrm>
            <a:off x="609600" y="304800"/>
            <a:ext cx="7772400" cy="1470025"/>
          </a:xfrm>
        </p:spPr>
        <p:txBody>
          <a:bodyPr/>
          <a:lstStyle/>
          <a:p>
            <a:endParaRPr lang="en-NZ" smtClean="0"/>
          </a:p>
        </p:txBody>
      </p:sp>
      <p:sp>
        <p:nvSpPr>
          <p:cNvPr id="22530" name="Subtitle 2"/>
          <p:cNvSpPr>
            <a:spLocks noGrp="1"/>
          </p:cNvSpPr>
          <p:nvPr>
            <p:ph type="subTitle" idx="1"/>
          </p:nvPr>
        </p:nvSpPr>
        <p:spPr>
          <a:xfrm>
            <a:off x="609600" y="1295400"/>
            <a:ext cx="8001000" cy="3429000"/>
          </a:xfrm>
        </p:spPr>
        <p:txBody>
          <a:bodyPr/>
          <a:lstStyle/>
          <a:p>
            <a:pPr algn="l"/>
            <a:endParaRPr lang="en-NZ" smtClean="0">
              <a:solidFill>
                <a:schemeClr val="tx1"/>
              </a:solidFill>
            </a:endParaRPr>
          </a:p>
        </p:txBody>
      </p:sp>
      <p:pic>
        <p:nvPicPr>
          <p:cNvPr id="22531" name="Picture 2"/>
          <p:cNvPicPr>
            <a:picLocks noChangeAspect="1" noChangeArrowheads="1"/>
          </p:cNvPicPr>
          <p:nvPr/>
        </p:nvPicPr>
        <p:blipFill>
          <a:blip r:embed="rId2"/>
          <a:srcRect/>
          <a:stretch>
            <a:fillRect/>
          </a:stretch>
        </p:blipFill>
        <p:spPr bwMode="auto">
          <a:xfrm>
            <a:off x="3733800" y="2362200"/>
            <a:ext cx="4724400" cy="3382963"/>
          </a:xfrm>
          <a:prstGeom prst="rect">
            <a:avLst/>
          </a:prstGeom>
          <a:noFill/>
          <a:ln w="9525">
            <a:noFill/>
            <a:miter lim="800000"/>
            <a:headEnd/>
            <a:tailEnd/>
          </a:ln>
        </p:spPr>
      </p:pic>
      <p:pic>
        <p:nvPicPr>
          <p:cNvPr id="22532" name="Picture 3"/>
          <p:cNvPicPr>
            <a:picLocks noChangeAspect="1" noChangeArrowheads="1"/>
          </p:cNvPicPr>
          <p:nvPr/>
        </p:nvPicPr>
        <p:blipFill>
          <a:blip r:embed="rId3"/>
          <a:srcRect/>
          <a:stretch>
            <a:fillRect/>
          </a:stretch>
        </p:blipFill>
        <p:spPr bwMode="auto">
          <a:xfrm>
            <a:off x="381000" y="304800"/>
            <a:ext cx="4999038" cy="3124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493</TotalTime>
  <Words>323</Words>
  <Application>Microsoft Office PowerPoint</Application>
  <PresentationFormat>On-screen Show (4:3)</PresentationFormat>
  <Paragraphs>28</Paragraphs>
  <Slides>15</Slides>
  <Notes>0</Notes>
  <HiddenSlides>0</HiddenSlides>
  <MMClips>0</MMClips>
  <ScaleCrop>false</ScaleCrop>
  <HeadingPairs>
    <vt:vector size="6" baseType="variant">
      <vt:variant>
        <vt:lpstr>Fonts Used</vt:lpstr>
      </vt:variant>
      <vt:variant>
        <vt:i4>2</vt:i4>
      </vt:variant>
      <vt:variant>
        <vt:lpstr>Design Template</vt:lpstr>
      </vt:variant>
      <vt:variant>
        <vt:i4>1</vt:i4>
      </vt:variant>
      <vt:variant>
        <vt:lpstr>Slide Titles</vt:lpstr>
      </vt:variant>
      <vt:variant>
        <vt:i4>15</vt:i4>
      </vt:variant>
    </vt:vector>
  </HeadingPairs>
  <TitlesOfParts>
    <vt:vector size="18" baseType="lpstr">
      <vt:lpstr>Calibri</vt:lpstr>
      <vt:lpstr>Arial</vt:lpstr>
      <vt:lpstr>Office Theme</vt:lpstr>
      <vt:lpstr>Slide 1</vt:lpstr>
      <vt:lpstr>The Kaikoura Coastline from the Hapuka to the Kahutara </vt:lpstr>
      <vt:lpstr>Focus</vt:lpstr>
      <vt:lpstr>Modification of Wave Action</vt:lpstr>
      <vt:lpstr>Wave Reflection</vt:lpstr>
      <vt:lpstr>Scouring</vt:lpstr>
      <vt:lpstr>Slide 7</vt:lpstr>
      <vt:lpstr>End Effects of structures</vt:lpstr>
      <vt:lpstr>Slide 9</vt:lpstr>
      <vt:lpstr>Groynes</vt:lpstr>
      <vt:lpstr>Steps at Kaikoura</vt:lpstr>
      <vt:lpstr>Revetment Walls</vt:lpstr>
      <vt:lpstr>Slide 13</vt:lpstr>
      <vt:lpstr>Slide 14</vt:lpstr>
      <vt:lpstr>Slide 15</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Why do some parts of the coast wear away faster than others?</dc:title>
  <dc:creator/>
  <cp:lastModifiedBy>Ministry of Education</cp:lastModifiedBy>
  <cp:revision>56</cp:revision>
  <dcterms:created xsi:type="dcterms:W3CDTF">2006-08-16T00:00:00Z</dcterms:created>
  <dcterms:modified xsi:type="dcterms:W3CDTF">2011-05-02T22:35:01Z</dcterms:modified>
</cp:coreProperties>
</file>